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56" r:id="rId5"/>
    <p:sldId id="261" r:id="rId6"/>
    <p:sldId id="262" r:id="rId7"/>
    <p:sldId id="263" r:id="rId8"/>
    <p:sldId id="264" r:id="rId9"/>
    <p:sldId id="265" r:id="rId10"/>
    <p:sldId id="272" r:id="rId11"/>
    <p:sldId id="266" r:id="rId12"/>
    <p:sldId id="267" r:id="rId13"/>
    <p:sldId id="271"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169"/>
    <a:srgbClr val="198AC8"/>
    <a:srgbClr val="1B8E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C93D6-875C-F725-451F-00E28E1E2C86}" v="1096" dt="2023-12-11T07:28:49.890"/>
    <p1510:client id="{C12CAE43-C398-5CC7-FC62-BE8693EF1306}" v="1" dt="2023-11-27T01:03:58.504"/>
    <p1510:client id="{F870C489-7D15-65D3-67CA-C246D170205A}" v="17" dt="2023-12-11T16:24:35.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71"/>
    <p:restoredTop sz="94669"/>
  </p:normalViewPr>
  <p:slideViewPr>
    <p:cSldViewPr snapToGrid="0" snapToObjects="1">
      <p:cViewPr varScale="1">
        <p:scale>
          <a:sx n="102" d="100"/>
          <a:sy n="102" d="100"/>
        </p:scale>
        <p:origin x="120"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DEFA0-27B2-9549-97D7-8D577A463B32}"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C790F-E795-D543-AE8E-3B12D9FF5A67}" type="slidenum">
              <a:rPr lang="en-US" smtClean="0"/>
              <a:t>‹#›</a:t>
            </a:fld>
            <a:endParaRPr lang="en-US"/>
          </a:p>
        </p:txBody>
      </p:sp>
    </p:spTree>
    <p:extLst>
      <p:ext uri="{BB962C8B-B14F-4D97-AF65-F5344CB8AC3E}">
        <p14:creationId xmlns:p14="http://schemas.microsoft.com/office/powerpoint/2010/main" val="42077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1"/>
            <a:ext cx="51098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70836" y="1221868"/>
            <a:ext cx="9758211" cy="445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17667"/>
          <a:stretch/>
        </p:blipFill>
        <p:spPr>
          <a:xfrm>
            <a:off x="-2" y="2668"/>
            <a:ext cx="12192001" cy="6692054"/>
          </a:xfrm>
          <a:prstGeom prst="rect">
            <a:avLst/>
          </a:prstGeom>
        </p:spPr>
      </p:pic>
      <p:sp>
        <p:nvSpPr>
          <p:cNvPr id="10" name="Rectangle 9"/>
          <p:cNvSpPr/>
          <p:nvPr userDrawn="1"/>
        </p:nvSpPr>
        <p:spPr>
          <a:xfrm>
            <a:off x="10690411" y="5486400"/>
            <a:ext cx="1205497" cy="109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080629"/>
            <a:ext cx="12203014" cy="2777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758266" y="4704684"/>
            <a:ext cx="6748176" cy="781716"/>
          </a:xfrm>
          <a:ln>
            <a:noFill/>
          </a:ln>
        </p:spPr>
        <p:txBody>
          <a:bodyPr anchor="ctr">
            <a:normAutofit/>
          </a:bodyPr>
          <a:lstStyle>
            <a:lvl1pPr algn="r">
              <a:defRPr sz="4000">
                <a:solidFill>
                  <a:srgbClr val="198AC8"/>
                </a:solidFill>
                <a:latin typeface="+mj-lt"/>
              </a:defRPr>
            </a:lvl1pPr>
          </a:lstStyle>
          <a:p>
            <a:r>
              <a:rPr lang="en-US" dirty="0"/>
              <a:t>Title of Presentation</a:t>
            </a:r>
          </a:p>
        </p:txBody>
      </p:sp>
      <p:sp>
        <p:nvSpPr>
          <p:cNvPr id="16" name="Text Placeholder 2"/>
          <p:cNvSpPr>
            <a:spLocks noGrp="1"/>
          </p:cNvSpPr>
          <p:nvPr>
            <p:ph type="body" idx="1"/>
          </p:nvPr>
        </p:nvSpPr>
        <p:spPr>
          <a:xfrm>
            <a:off x="990842" y="5572172"/>
            <a:ext cx="10515600" cy="911646"/>
          </a:xfrm>
        </p:spPr>
        <p:txBody>
          <a:bodyPr anchor="ctr">
            <a:noAutofit/>
          </a:bodyPr>
          <a:lstStyle>
            <a:lvl1pPr marL="0" indent="0" algn="r">
              <a:buNone/>
              <a:defRPr sz="5400">
                <a:solidFill>
                  <a:srgbClr val="198AC8"/>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7" name="Text Placeholder 2"/>
          <p:cNvSpPr>
            <a:spLocks noGrp="1"/>
          </p:cNvSpPr>
          <p:nvPr>
            <p:ph type="body" idx="10"/>
          </p:nvPr>
        </p:nvSpPr>
        <p:spPr>
          <a:xfrm>
            <a:off x="990842" y="4013953"/>
            <a:ext cx="10515600" cy="911646"/>
          </a:xfrm>
        </p:spPr>
        <p:txBody>
          <a:bodyPr anchor="ctr">
            <a:noAutofit/>
          </a:bodyPr>
          <a:lstStyle>
            <a:lvl1pPr marL="0" indent="0" algn="r">
              <a:buNone/>
              <a:defRPr sz="28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14" name="Picture 13">
            <a:extLst>
              <a:ext uri="{FF2B5EF4-FFF2-40B4-BE49-F238E27FC236}">
                <a16:creationId xmlns:a16="http://schemas.microsoft.com/office/drawing/2014/main" id="{FA824DA8-0F31-42F4-B889-220AA5FB2E62}"/>
              </a:ext>
            </a:extLst>
          </p:cNvPr>
          <p:cNvPicPr>
            <a:picLocks noChangeAspect="1"/>
          </p:cNvPicPr>
          <p:nvPr userDrawn="1"/>
        </p:nvPicPr>
        <p:blipFill>
          <a:blip r:embed="rId3"/>
          <a:stretch>
            <a:fillRect/>
          </a:stretch>
        </p:blipFill>
        <p:spPr>
          <a:xfrm>
            <a:off x="1073082" y="2801273"/>
            <a:ext cx="2468126" cy="2468126"/>
          </a:xfrm>
          <a:prstGeom prst="rect">
            <a:avLst/>
          </a:prstGeom>
        </p:spPr>
      </p:pic>
    </p:spTree>
    <p:extLst>
      <p:ext uri="{BB962C8B-B14F-4D97-AF65-F5344CB8AC3E}">
        <p14:creationId xmlns:p14="http://schemas.microsoft.com/office/powerpoint/2010/main" val="918884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639527" y="1207347"/>
            <a:ext cx="9798701" cy="283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99157" y="871570"/>
            <a:ext cx="11310074" cy="1325563"/>
          </a:xfrm>
        </p:spPr>
        <p:txBody>
          <a:bodyPr>
            <a:noAutofit/>
          </a:bodyPr>
          <a:lstStyle>
            <a:lvl1pPr>
              <a:defRPr sz="5400">
                <a:solidFill>
                  <a:schemeClr val="accent3"/>
                </a:solidFill>
                <a:latin typeface="+mj-lt"/>
              </a:defRPr>
            </a:lvl1pPr>
          </a:lstStyle>
          <a:p>
            <a:r>
              <a:rPr lang="en-US" dirty="0"/>
              <a:t>Click to edit Master title style</a:t>
            </a:r>
          </a:p>
        </p:txBody>
      </p:sp>
      <p:sp>
        <p:nvSpPr>
          <p:cNvPr id="3" name="Content Placeholder 2"/>
          <p:cNvSpPr>
            <a:spLocks noGrp="1"/>
          </p:cNvSpPr>
          <p:nvPr>
            <p:ph idx="1"/>
          </p:nvPr>
        </p:nvSpPr>
        <p:spPr>
          <a:xfrm>
            <a:off x="999157" y="2197600"/>
            <a:ext cx="5865877" cy="4351338"/>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1092037" y="4004737"/>
            <a:ext cx="5772997" cy="173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accent5"/>
        </a:solidFill>
        <a:effectLst/>
      </p:bgPr>
    </p:bg>
    <p:spTree>
      <p:nvGrpSpPr>
        <p:cNvPr id="1" name=""/>
        <p:cNvGrpSpPr/>
        <p:nvPr/>
      </p:nvGrpSpPr>
      <p:grpSpPr>
        <a:xfrm>
          <a:off x="0" y="0"/>
          <a:ext cx="0" cy="0"/>
          <a:chOff x="0" y="0"/>
          <a:chExt cx="0" cy="0"/>
        </a:xfrm>
      </p:grpSpPr>
      <p:sp>
        <p:nvSpPr>
          <p:cNvPr id="6" name="Rectangle 5"/>
          <p:cNvSpPr/>
          <p:nvPr userDrawn="1"/>
        </p:nvSpPr>
        <p:spPr>
          <a:xfrm>
            <a:off x="639527" y="1207347"/>
            <a:ext cx="9798701" cy="2838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99157" y="871570"/>
            <a:ext cx="11310074" cy="1325563"/>
          </a:xfrm>
        </p:spPr>
        <p:txBody>
          <a:bodyPr>
            <a:noAutofit/>
          </a:bodyPr>
          <a:lstStyle>
            <a:lvl1pPr>
              <a:defRPr sz="5400">
                <a:solidFill>
                  <a:schemeClr val="accent1"/>
                </a:solidFill>
                <a:latin typeface="Domine" panose="02040503040403060204" pitchFamily="18" charset="0"/>
              </a:defRPr>
            </a:lvl1pPr>
          </a:lstStyle>
          <a:p>
            <a:r>
              <a:rPr lang="en-US" dirty="0"/>
              <a:t>Click to edit Master title style</a:t>
            </a:r>
          </a:p>
        </p:txBody>
      </p:sp>
      <p:sp>
        <p:nvSpPr>
          <p:cNvPr id="3" name="Content Placeholder 2"/>
          <p:cNvSpPr>
            <a:spLocks noGrp="1"/>
          </p:cNvSpPr>
          <p:nvPr>
            <p:ph idx="1"/>
          </p:nvPr>
        </p:nvSpPr>
        <p:spPr>
          <a:xfrm>
            <a:off x="999157" y="2197600"/>
            <a:ext cx="5865877" cy="4351338"/>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1092037" y="4004737"/>
            <a:ext cx="5772997" cy="1733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219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mj-lt"/>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0993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extLst>
      <p:ext uri="{BB962C8B-B14F-4D97-AF65-F5344CB8AC3E}">
        <p14:creationId xmlns:p14="http://schemas.microsoft.com/office/powerpoint/2010/main" val="647095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15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a:xfrm>
            <a:off x="-1" y="-1"/>
            <a:ext cx="51098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70836" y="1221868"/>
            <a:ext cx="9758211" cy="445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734" t="29215" r="17350" b="9245"/>
          <a:stretch/>
        </p:blipFill>
        <p:spPr>
          <a:xfrm>
            <a:off x="-2" y="-203200"/>
            <a:ext cx="12192002" cy="6258943"/>
          </a:xfrm>
          <a:prstGeom prst="rect">
            <a:avLst/>
          </a:prstGeom>
        </p:spPr>
      </p:pic>
      <p:sp>
        <p:nvSpPr>
          <p:cNvPr id="10" name="Rectangle 9"/>
          <p:cNvSpPr/>
          <p:nvPr userDrawn="1"/>
        </p:nvSpPr>
        <p:spPr>
          <a:xfrm>
            <a:off x="10690411" y="5486400"/>
            <a:ext cx="1205497" cy="109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080629"/>
            <a:ext cx="12203014" cy="2777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p:ph type="ctrTitle" hasCustomPrompt="1"/>
          </p:nvPr>
        </p:nvSpPr>
        <p:spPr>
          <a:xfrm>
            <a:off x="4758266" y="4704684"/>
            <a:ext cx="6748176" cy="781716"/>
          </a:xfrm>
          <a:ln>
            <a:noFill/>
          </a:ln>
        </p:spPr>
        <p:txBody>
          <a:bodyPr anchor="ctr">
            <a:normAutofit/>
          </a:bodyPr>
          <a:lstStyle>
            <a:lvl1pPr algn="r">
              <a:defRPr sz="4000">
                <a:solidFill>
                  <a:srgbClr val="198AC8"/>
                </a:solidFill>
                <a:latin typeface="+mj-lt"/>
              </a:defRPr>
            </a:lvl1pPr>
          </a:lstStyle>
          <a:p>
            <a:r>
              <a:rPr lang="en-US" dirty="0"/>
              <a:t>Title of Presentation</a:t>
            </a:r>
          </a:p>
        </p:txBody>
      </p:sp>
      <p:sp>
        <p:nvSpPr>
          <p:cNvPr id="18" name="Text Placeholder 2"/>
          <p:cNvSpPr>
            <a:spLocks noGrp="1"/>
          </p:cNvSpPr>
          <p:nvPr>
            <p:ph type="body" idx="1"/>
          </p:nvPr>
        </p:nvSpPr>
        <p:spPr>
          <a:xfrm>
            <a:off x="990842" y="5572172"/>
            <a:ext cx="10515600" cy="911646"/>
          </a:xfrm>
        </p:spPr>
        <p:txBody>
          <a:bodyPr anchor="ctr">
            <a:noAutofit/>
          </a:bodyPr>
          <a:lstStyle>
            <a:lvl1pPr marL="0" indent="0" algn="r">
              <a:buNone/>
              <a:defRPr sz="5400">
                <a:solidFill>
                  <a:srgbClr val="198AC8"/>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9" name="Text Placeholder 2"/>
          <p:cNvSpPr>
            <a:spLocks noGrp="1"/>
          </p:cNvSpPr>
          <p:nvPr>
            <p:ph type="body" idx="10"/>
          </p:nvPr>
        </p:nvSpPr>
        <p:spPr>
          <a:xfrm>
            <a:off x="990842" y="4013953"/>
            <a:ext cx="10515600" cy="911646"/>
          </a:xfrm>
        </p:spPr>
        <p:txBody>
          <a:bodyPr anchor="ctr">
            <a:noAutofit/>
          </a:bodyPr>
          <a:lstStyle>
            <a:lvl1pPr marL="0" indent="0" algn="r">
              <a:buNone/>
              <a:defRPr sz="28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13" name="Picture 12">
            <a:extLst>
              <a:ext uri="{FF2B5EF4-FFF2-40B4-BE49-F238E27FC236}">
                <a16:creationId xmlns:a16="http://schemas.microsoft.com/office/drawing/2014/main" id="{840D46B3-930D-4CDB-8805-7C9830D7F66C}"/>
              </a:ext>
            </a:extLst>
          </p:cNvPr>
          <p:cNvPicPr>
            <a:picLocks noChangeAspect="1"/>
          </p:cNvPicPr>
          <p:nvPr userDrawn="1"/>
        </p:nvPicPr>
        <p:blipFill>
          <a:blip r:embed="rId3"/>
          <a:stretch>
            <a:fillRect/>
          </a:stretch>
        </p:blipFill>
        <p:spPr>
          <a:xfrm>
            <a:off x="1073082" y="2801273"/>
            <a:ext cx="2468126" cy="246812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1" y="-1"/>
            <a:ext cx="51098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70836" y="1221868"/>
            <a:ext cx="9758211" cy="445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21562"/>
          <a:stretch/>
        </p:blipFill>
        <p:spPr>
          <a:xfrm>
            <a:off x="-1" y="-1"/>
            <a:ext cx="12192001" cy="6375401"/>
          </a:xfrm>
          <a:prstGeom prst="rect">
            <a:avLst/>
          </a:prstGeom>
        </p:spPr>
      </p:pic>
      <p:sp>
        <p:nvSpPr>
          <p:cNvPr id="10" name="Rectangle 9"/>
          <p:cNvSpPr/>
          <p:nvPr userDrawn="1"/>
        </p:nvSpPr>
        <p:spPr>
          <a:xfrm>
            <a:off x="10690411" y="5486400"/>
            <a:ext cx="1205497" cy="109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080629"/>
            <a:ext cx="12203014" cy="2777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a:spLocks noGrp="1"/>
          </p:cNvSpPr>
          <p:nvPr>
            <p:ph type="ctrTitle" hasCustomPrompt="1"/>
          </p:nvPr>
        </p:nvSpPr>
        <p:spPr>
          <a:xfrm>
            <a:off x="4758266" y="4704684"/>
            <a:ext cx="6748176" cy="781716"/>
          </a:xfrm>
          <a:ln>
            <a:noFill/>
          </a:ln>
        </p:spPr>
        <p:txBody>
          <a:bodyPr anchor="ctr">
            <a:normAutofit/>
          </a:bodyPr>
          <a:lstStyle>
            <a:lvl1pPr algn="r">
              <a:defRPr sz="4000">
                <a:solidFill>
                  <a:srgbClr val="198AC8"/>
                </a:solidFill>
                <a:latin typeface="+mj-lt"/>
              </a:defRPr>
            </a:lvl1pPr>
          </a:lstStyle>
          <a:p>
            <a:r>
              <a:rPr lang="en-US" dirty="0"/>
              <a:t>Title of Presentation</a:t>
            </a:r>
          </a:p>
        </p:txBody>
      </p:sp>
      <p:sp>
        <p:nvSpPr>
          <p:cNvPr id="19" name="Text Placeholder 2"/>
          <p:cNvSpPr>
            <a:spLocks noGrp="1"/>
          </p:cNvSpPr>
          <p:nvPr>
            <p:ph type="body" idx="1"/>
          </p:nvPr>
        </p:nvSpPr>
        <p:spPr>
          <a:xfrm>
            <a:off x="990842" y="5572172"/>
            <a:ext cx="10515600" cy="911646"/>
          </a:xfrm>
        </p:spPr>
        <p:txBody>
          <a:bodyPr anchor="ctr">
            <a:noAutofit/>
          </a:bodyPr>
          <a:lstStyle>
            <a:lvl1pPr marL="0" indent="0" algn="r">
              <a:buNone/>
              <a:defRPr sz="5400">
                <a:solidFill>
                  <a:srgbClr val="198AC8"/>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0" name="Text Placeholder 2"/>
          <p:cNvSpPr>
            <a:spLocks noGrp="1"/>
          </p:cNvSpPr>
          <p:nvPr>
            <p:ph type="body" idx="10"/>
          </p:nvPr>
        </p:nvSpPr>
        <p:spPr>
          <a:xfrm>
            <a:off x="990842" y="4002936"/>
            <a:ext cx="10515600" cy="911646"/>
          </a:xfrm>
        </p:spPr>
        <p:txBody>
          <a:bodyPr anchor="ctr">
            <a:noAutofit/>
          </a:bodyPr>
          <a:lstStyle>
            <a:lvl1pPr marL="0" indent="0" algn="r">
              <a:buNone/>
              <a:defRPr sz="28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13" name="Picture 12">
            <a:extLst>
              <a:ext uri="{FF2B5EF4-FFF2-40B4-BE49-F238E27FC236}">
                <a16:creationId xmlns:a16="http://schemas.microsoft.com/office/drawing/2014/main" id="{93F949F4-96F7-4CD7-BA8C-D23907FB9778}"/>
              </a:ext>
            </a:extLst>
          </p:cNvPr>
          <p:cNvPicPr>
            <a:picLocks noChangeAspect="1"/>
          </p:cNvPicPr>
          <p:nvPr userDrawn="1"/>
        </p:nvPicPr>
        <p:blipFill>
          <a:blip r:embed="rId3"/>
          <a:stretch>
            <a:fillRect/>
          </a:stretch>
        </p:blipFill>
        <p:spPr>
          <a:xfrm>
            <a:off x="1073082" y="2801273"/>
            <a:ext cx="2468126" cy="246812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a:xfrm>
            <a:off x="-1" y="-1"/>
            <a:ext cx="51098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70836" y="1221868"/>
            <a:ext cx="9758211" cy="445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19153"/>
          <a:stretch/>
        </p:blipFill>
        <p:spPr>
          <a:xfrm>
            <a:off x="0" y="-2"/>
            <a:ext cx="12203014" cy="6577151"/>
          </a:xfrm>
          <a:prstGeom prst="rect">
            <a:avLst/>
          </a:prstGeom>
        </p:spPr>
      </p:pic>
      <p:sp>
        <p:nvSpPr>
          <p:cNvPr id="10" name="Rectangle 9"/>
          <p:cNvSpPr/>
          <p:nvPr userDrawn="1"/>
        </p:nvSpPr>
        <p:spPr>
          <a:xfrm>
            <a:off x="10690411" y="5486400"/>
            <a:ext cx="1205497" cy="109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080629"/>
            <a:ext cx="12203014" cy="2777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ctrTitle" hasCustomPrompt="1"/>
          </p:nvPr>
        </p:nvSpPr>
        <p:spPr>
          <a:xfrm>
            <a:off x="4758266" y="4704684"/>
            <a:ext cx="6748176" cy="781716"/>
          </a:xfrm>
          <a:ln>
            <a:noFill/>
          </a:ln>
        </p:spPr>
        <p:txBody>
          <a:bodyPr anchor="ctr">
            <a:normAutofit/>
          </a:bodyPr>
          <a:lstStyle>
            <a:lvl1pPr algn="r">
              <a:defRPr sz="4000">
                <a:solidFill>
                  <a:srgbClr val="198AC8"/>
                </a:solidFill>
                <a:latin typeface="+mj-lt"/>
              </a:defRPr>
            </a:lvl1pPr>
          </a:lstStyle>
          <a:p>
            <a:r>
              <a:rPr lang="en-US" dirty="0"/>
              <a:t>Title of Presentation</a:t>
            </a:r>
          </a:p>
        </p:txBody>
      </p:sp>
      <p:sp>
        <p:nvSpPr>
          <p:cNvPr id="16" name="Text Placeholder 2"/>
          <p:cNvSpPr>
            <a:spLocks noGrp="1"/>
          </p:cNvSpPr>
          <p:nvPr>
            <p:ph type="body" idx="1"/>
          </p:nvPr>
        </p:nvSpPr>
        <p:spPr>
          <a:xfrm>
            <a:off x="990842" y="5572172"/>
            <a:ext cx="10515600" cy="911646"/>
          </a:xfrm>
        </p:spPr>
        <p:txBody>
          <a:bodyPr anchor="ctr">
            <a:noAutofit/>
          </a:bodyPr>
          <a:lstStyle>
            <a:lvl1pPr marL="0" indent="0" algn="r">
              <a:buNone/>
              <a:defRPr sz="5400">
                <a:solidFill>
                  <a:srgbClr val="198AC8"/>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7" name="Text Placeholder 2"/>
          <p:cNvSpPr>
            <a:spLocks noGrp="1"/>
          </p:cNvSpPr>
          <p:nvPr>
            <p:ph type="body" idx="10"/>
          </p:nvPr>
        </p:nvSpPr>
        <p:spPr>
          <a:xfrm>
            <a:off x="990842" y="4013953"/>
            <a:ext cx="10515600" cy="911646"/>
          </a:xfrm>
        </p:spPr>
        <p:txBody>
          <a:bodyPr anchor="ctr">
            <a:noAutofit/>
          </a:bodyPr>
          <a:lstStyle>
            <a:lvl1pPr marL="0" indent="0" algn="r">
              <a:buNone/>
              <a:defRPr sz="28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13" name="Picture 12">
            <a:extLst>
              <a:ext uri="{FF2B5EF4-FFF2-40B4-BE49-F238E27FC236}">
                <a16:creationId xmlns:a16="http://schemas.microsoft.com/office/drawing/2014/main" id="{578A56E2-27F1-4F6C-AEE1-020BECF12C27}"/>
              </a:ext>
            </a:extLst>
          </p:cNvPr>
          <p:cNvPicPr>
            <a:picLocks noChangeAspect="1"/>
          </p:cNvPicPr>
          <p:nvPr userDrawn="1"/>
        </p:nvPicPr>
        <p:blipFill>
          <a:blip r:embed="rId3"/>
          <a:stretch>
            <a:fillRect/>
          </a:stretch>
        </p:blipFill>
        <p:spPr>
          <a:xfrm>
            <a:off x="1073082" y="2801273"/>
            <a:ext cx="2468126" cy="246812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idx="1"/>
          </p:nvPr>
        </p:nvSpPr>
        <p:spPr>
          <a:xfrm>
            <a:off x="703730" y="1691155"/>
            <a:ext cx="964858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801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Title and Conten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lumMod val="75000"/>
                  </a:schemeClr>
                </a:solidFill>
                <a:latin typeface="+mj-lt"/>
              </a:defRPr>
            </a:lvl1pPr>
          </a:lstStyle>
          <a:p>
            <a:r>
              <a:rPr lang="en-US" dirty="0"/>
              <a:t>Click to edit Master title style</a:t>
            </a:r>
          </a:p>
        </p:txBody>
      </p:sp>
      <p:sp>
        <p:nvSpPr>
          <p:cNvPr id="3" name="Content Placeholder 2"/>
          <p:cNvSpPr>
            <a:spLocks noGrp="1"/>
          </p:cNvSpPr>
          <p:nvPr>
            <p:ph idx="1"/>
          </p:nvPr>
        </p:nvSpPr>
        <p:spPr>
          <a:xfrm>
            <a:off x="703730" y="1691155"/>
            <a:ext cx="9648584"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7_Title and Conten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latin typeface="+mj-lt"/>
              </a:defRPr>
            </a:lvl1pPr>
          </a:lstStyle>
          <a:p>
            <a:r>
              <a:rPr lang="en-US" dirty="0"/>
              <a:t>Click to edit Master title style</a:t>
            </a:r>
          </a:p>
        </p:txBody>
      </p:sp>
      <p:sp>
        <p:nvSpPr>
          <p:cNvPr id="3" name="Content Placeholder 2"/>
          <p:cNvSpPr>
            <a:spLocks noGrp="1"/>
          </p:cNvSpPr>
          <p:nvPr>
            <p:ph idx="1"/>
          </p:nvPr>
        </p:nvSpPr>
        <p:spPr>
          <a:xfrm>
            <a:off x="703730" y="1691155"/>
            <a:ext cx="964858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639527" y="1207347"/>
            <a:ext cx="9798701" cy="2838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99157" y="871570"/>
            <a:ext cx="11310074" cy="1325563"/>
          </a:xfrm>
        </p:spPr>
        <p:txBody>
          <a:bodyPr>
            <a:noAutofit/>
          </a:bodyPr>
          <a:lstStyle>
            <a:lvl1pPr>
              <a:defRPr sz="5400">
                <a:solidFill>
                  <a:schemeClr val="accent3"/>
                </a:solidFill>
                <a:latin typeface="+mj-lt"/>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999157" y="2197600"/>
            <a:ext cx="5865877" cy="4351338"/>
          </a:xfrm>
        </p:spPr>
        <p:txBody>
          <a:bodyPr/>
          <a:lstStyle>
            <a:lvl1pPr>
              <a:defRPr>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1092037" y="4004737"/>
            <a:ext cx="5772997" cy="173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accent3"/>
        </a:solidFill>
        <a:effectLst/>
      </p:bgPr>
    </p:bg>
    <p:spTree>
      <p:nvGrpSpPr>
        <p:cNvPr id="1" name=""/>
        <p:cNvGrpSpPr/>
        <p:nvPr/>
      </p:nvGrpSpPr>
      <p:grpSpPr>
        <a:xfrm>
          <a:off x="0" y="0"/>
          <a:ext cx="0" cy="0"/>
          <a:chOff x="0" y="0"/>
          <a:chExt cx="0" cy="0"/>
        </a:xfrm>
      </p:grpSpPr>
      <p:sp>
        <p:nvSpPr>
          <p:cNvPr id="6" name="Rectangle 5"/>
          <p:cNvSpPr/>
          <p:nvPr userDrawn="1"/>
        </p:nvSpPr>
        <p:spPr>
          <a:xfrm>
            <a:off x="639527" y="1207347"/>
            <a:ext cx="9798701" cy="2838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99157" y="871570"/>
            <a:ext cx="11310074" cy="1325563"/>
          </a:xfrm>
        </p:spPr>
        <p:txBody>
          <a:bodyPr>
            <a:noAutofit/>
          </a:bodyPr>
          <a:lstStyle>
            <a:lvl1pPr>
              <a:defRPr sz="5400">
                <a:solidFill>
                  <a:schemeClr val="accent4"/>
                </a:solidFill>
                <a:latin typeface="+mj-lt"/>
              </a:defRPr>
            </a:lvl1pPr>
          </a:lstStyle>
          <a:p>
            <a:r>
              <a:rPr lang="en-US" dirty="0"/>
              <a:t>Click to edit Master title style</a:t>
            </a:r>
          </a:p>
        </p:txBody>
      </p:sp>
      <p:sp>
        <p:nvSpPr>
          <p:cNvPr id="3" name="Content Placeholder 2"/>
          <p:cNvSpPr>
            <a:spLocks noGrp="1"/>
          </p:cNvSpPr>
          <p:nvPr>
            <p:ph idx="1"/>
          </p:nvPr>
        </p:nvSpPr>
        <p:spPr>
          <a:xfrm>
            <a:off x="999157" y="2197600"/>
            <a:ext cx="5865877" cy="4351338"/>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1092037" y="4004737"/>
            <a:ext cx="5772997" cy="1733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373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03730" y="169115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824751" y="1317809"/>
            <a:ext cx="9540498" cy="67236"/>
          </a:xfrm>
          <a:prstGeom prst="rect">
            <a:avLst/>
          </a:prstGeom>
          <a:solidFill>
            <a:srgbClr val="012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rot="16200000">
            <a:off x="-3306952" y="3306951"/>
            <a:ext cx="6858000" cy="244097"/>
          </a:xfrm>
          <a:prstGeom prst="rect">
            <a:avLst/>
          </a:prstGeom>
          <a:solidFill>
            <a:srgbClr val="012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9ECFB66D-E2BF-EB41-803C-7B5F273E9EEF}"/>
              </a:ext>
            </a:extLst>
          </p:cNvPr>
          <p:cNvSpPr txBox="1">
            <a:spLocks/>
          </p:cNvSpPr>
          <p:nvPr userDrawn="1"/>
        </p:nvSpPr>
        <p:spPr>
          <a:xfrm>
            <a:off x="530676" y="6176963"/>
            <a:ext cx="44056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3DD706-252C-A14A-8D07-E25E951FF1E1}" type="slidenum">
              <a:rPr lang="en-US" sz="1400" smtClean="0">
                <a:latin typeface="Arial" panose="020B0604020202020204" pitchFamily="34" charset="0"/>
                <a:cs typeface="Arial" panose="020B0604020202020204" pitchFamily="34" charset="0"/>
              </a:rPr>
              <a:pPr/>
              <a:t>‹#›</a:t>
            </a:fld>
            <a:endParaRPr lang="en-US" sz="1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ADCA2E70-D92A-4FBC-8D58-DB38E6048833}"/>
              </a:ext>
            </a:extLst>
          </p:cNvPr>
          <p:cNvPicPr>
            <a:picLocks noChangeAspect="1"/>
          </p:cNvPicPr>
          <p:nvPr userDrawn="1"/>
        </p:nvPicPr>
        <p:blipFill>
          <a:blip r:embed="rId17"/>
          <a:stretch>
            <a:fillRect/>
          </a:stretch>
        </p:blipFill>
        <p:spPr>
          <a:xfrm>
            <a:off x="10959354" y="5596035"/>
            <a:ext cx="749108" cy="749108"/>
          </a:xfrm>
          <a:prstGeom prst="rect">
            <a:avLst/>
          </a:prstGeom>
        </p:spPr>
      </p:pic>
    </p:spTree>
    <p:extLst>
      <p:ext uri="{BB962C8B-B14F-4D97-AF65-F5344CB8AC3E}">
        <p14:creationId xmlns:p14="http://schemas.microsoft.com/office/powerpoint/2010/main" val="45837702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68" r:id="rId6"/>
    <p:sldLayoutId id="2147483669" r:id="rId7"/>
    <p:sldLayoutId id="2147483663" r:id="rId8"/>
    <p:sldLayoutId id="2147483664" r:id="rId9"/>
    <p:sldLayoutId id="2147483665" r:id="rId10"/>
    <p:sldLayoutId id="2147483666" r:id="rId11"/>
    <p:sldLayoutId id="2147483652" r:id="rId12"/>
    <p:sldLayoutId id="2147483653" r:id="rId13"/>
    <p:sldLayoutId id="2147483654" r:id="rId14"/>
    <p:sldLayoutId id="2147483658" r:id="rId15"/>
  </p:sldLayoutIdLst>
  <p:txStyles>
    <p:title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rgbClr val="012169"/>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a:buChar char="•"/>
        <a:defRPr sz="2400" b="0" i="0" kern="1200">
          <a:solidFill>
            <a:srgbClr val="012169"/>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a:buChar char="•"/>
        <a:defRPr sz="2000" b="0" i="0" kern="1200">
          <a:solidFill>
            <a:srgbClr val="012169"/>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a:buChar char="•"/>
        <a:defRPr sz="1800" b="0" i="0" kern="1200">
          <a:solidFill>
            <a:srgbClr val="012169"/>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a:buChar char="•"/>
        <a:defRPr sz="1800" b="0" i="0" kern="1200">
          <a:solidFill>
            <a:srgbClr val="012169"/>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ctrTitle"/>
          </p:nvPr>
        </p:nvSpPr>
        <p:spPr>
          <a:xfrm>
            <a:off x="3571875" y="4704684"/>
            <a:ext cx="8401050" cy="1134364"/>
          </a:xfrm>
        </p:spPr>
        <p:txBody>
          <a:bodyPr>
            <a:normAutofit fontScale="90000"/>
          </a:bodyPr>
          <a:lstStyle/>
          <a:p>
            <a:r>
              <a:rPr lang="en-US" b="1" dirty="0"/>
              <a:t>Stacked LSTM Stock Price Prediction</a:t>
            </a:r>
          </a:p>
        </p:txBody>
      </p:sp>
      <p:sp>
        <p:nvSpPr>
          <p:cNvPr id="26" name="Text Placeholder 25"/>
          <p:cNvSpPr>
            <a:spLocks noGrp="1"/>
          </p:cNvSpPr>
          <p:nvPr>
            <p:ph type="body" idx="1"/>
          </p:nvPr>
        </p:nvSpPr>
        <p:spPr>
          <a:xfrm>
            <a:off x="990842" y="5634476"/>
            <a:ext cx="10515600" cy="911646"/>
          </a:xfrm>
        </p:spPr>
        <p:txBody>
          <a:bodyPr/>
          <a:lstStyle/>
          <a:p>
            <a:r>
              <a:rPr lang="en-US" sz="1800" dirty="0">
                <a:latin typeface="Georgia"/>
                <a:cs typeface="Segoe UI"/>
              </a:rPr>
              <a:t>Team 3: Yitian Wang, Zhixuan Li, Jason Liao, Sihan Zhou, Mia Kwon</a:t>
            </a:r>
          </a:p>
        </p:txBody>
      </p:sp>
      <p:sp>
        <p:nvSpPr>
          <p:cNvPr id="9" name="TextBox 8"/>
          <p:cNvSpPr txBox="1"/>
          <p:nvPr/>
        </p:nvSpPr>
        <p:spPr>
          <a:xfrm>
            <a:off x="9882554" y="6142892"/>
            <a:ext cx="914400" cy="914400"/>
          </a:xfrm>
          <a:prstGeom prst="rect">
            <a:avLst/>
          </a:prstGeom>
        </p:spPr>
        <p:txBody>
          <a:bodyPr vert="horz" wrap="none" lIns="91440" tIns="45720" rIns="91440" bIns="45720" rtlCol="0" anchor="ctr">
            <a:normAutofit fontScale="70000" lnSpcReduction="20000"/>
          </a:bodyPr>
          <a:lstStyle/>
          <a:p>
            <a:pPr algn="r"/>
            <a:endParaRPr lang="en-US" sz="8800" dirty="0">
              <a:solidFill>
                <a:srgbClr val="1B8EBA"/>
              </a:solidFill>
            </a:endParaRPr>
          </a:p>
        </p:txBody>
      </p:sp>
    </p:spTree>
    <p:extLst>
      <p:ext uri="{BB962C8B-B14F-4D97-AF65-F5344CB8AC3E}">
        <p14:creationId xmlns:p14="http://schemas.microsoft.com/office/powerpoint/2010/main" val="95019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6C33E60-3F50-A939-8E89-B5261A4E706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Additional Result</a:t>
            </a:r>
          </a:p>
        </p:txBody>
      </p:sp>
      <p:pic>
        <p:nvPicPr>
          <p:cNvPr id="7" name="Content Placeholder 6" descr="A graph with lines and numbers&#10;&#10;Description automatically generated">
            <a:extLst>
              <a:ext uri="{FF2B5EF4-FFF2-40B4-BE49-F238E27FC236}">
                <a16:creationId xmlns:a16="http://schemas.microsoft.com/office/drawing/2014/main" id="{95E7208A-5E98-B234-0CB2-E5E22CF78FBB}"/>
              </a:ext>
            </a:extLst>
          </p:cNvPr>
          <p:cNvPicPr>
            <a:picLocks noGrp="1" noChangeAspect="1"/>
          </p:cNvPicPr>
          <p:nvPr>
            <p:ph idx="1"/>
          </p:nvPr>
        </p:nvPicPr>
        <p:blipFill>
          <a:blip r:embed="rId2"/>
          <a:stretch>
            <a:fillRect/>
          </a:stretch>
        </p:blipFill>
        <p:spPr>
          <a:xfrm>
            <a:off x="4377019" y="237622"/>
            <a:ext cx="7225748" cy="3901903"/>
          </a:xfrm>
          <a:prstGeom prst="rect">
            <a:avLst/>
          </a:prstGeom>
        </p:spPr>
      </p:pic>
      <p:sp>
        <p:nvSpPr>
          <p:cNvPr id="11" name="TextBox 10">
            <a:extLst>
              <a:ext uri="{FF2B5EF4-FFF2-40B4-BE49-F238E27FC236}">
                <a16:creationId xmlns:a16="http://schemas.microsoft.com/office/drawing/2014/main" id="{9586B95C-FE1E-2183-F404-1527FA4194C0}"/>
              </a:ext>
            </a:extLst>
          </p:cNvPr>
          <p:cNvSpPr txBox="1"/>
          <p:nvPr/>
        </p:nvSpPr>
        <p:spPr>
          <a:xfrm>
            <a:off x="4329375" y="4470172"/>
            <a:ext cx="6924260" cy="230832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Arial"/>
              <a:buChar char="•"/>
            </a:pPr>
            <a:r>
              <a:rPr lang="en-US" sz="1600" dirty="0">
                <a:solidFill>
                  <a:srgbClr val="012169"/>
                </a:solidFill>
                <a:latin typeface="Segoe UI"/>
                <a:cs typeface="Segoe UI"/>
              </a:rPr>
              <a:t>The above is the predicted prices for Morgan Stanley over 08' recession</a:t>
            </a:r>
          </a:p>
          <a:p>
            <a:pPr marL="342900" indent="-342900">
              <a:buFont typeface="Arial"/>
              <a:buChar char="•"/>
            </a:pPr>
            <a:r>
              <a:rPr lang="en-US" sz="1600" dirty="0">
                <a:solidFill>
                  <a:srgbClr val="012169"/>
                </a:solidFill>
                <a:latin typeface="Segoe UI"/>
                <a:cs typeface="Segoe UI"/>
              </a:rPr>
              <a:t>We use Morgan Stanley's historical prices in this additional result since MS has a higher volatility compared to GS in 08' recession</a:t>
            </a:r>
          </a:p>
          <a:p>
            <a:pPr marL="342900" indent="-342900">
              <a:buFont typeface="Arial"/>
              <a:buChar char="•"/>
            </a:pPr>
            <a:r>
              <a:rPr lang="en-US" sz="1600" dirty="0">
                <a:solidFill>
                  <a:srgbClr val="012169"/>
                </a:solidFill>
                <a:latin typeface="Segoe UI"/>
                <a:cs typeface="Segoe UI"/>
              </a:rPr>
              <a:t>The model improved in a more volatile time. It has a RMSE of </a:t>
            </a:r>
            <a:r>
              <a:rPr lang="en-US" sz="1600" dirty="0">
                <a:solidFill>
                  <a:srgbClr val="012169"/>
                </a:solidFill>
                <a:latin typeface="Segoe UI"/>
                <a:ea typeface="+mn-lt"/>
                <a:cs typeface="Segoe UI"/>
              </a:rPr>
              <a:t>1.52 for training and 2.36 RMSE</a:t>
            </a:r>
          </a:p>
          <a:p>
            <a:pPr marL="342900" indent="-342900">
              <a:buFont typeface="Arial"/>
              <a:buChar char="•"/>
            </a:pPr>
            <a:r>
              <a:rPr lang="en-US" sz="1600" dirty="0">
                <a:solidFill>
                  <a:srgbClr val="012169"/>
                </a:solidFill>
                <a:latin typeface="Segoe UI"/>
                <a:cs typeface="Segoe UI"/>
              </a:rPr>
              <a:t>Compared to the benchmark </a:t>
            </a:r>
            <a:r>
              <a:rPr lang="en-US" sz="1600" dirty="0" err="1">
                <a:solidFill>
                  <a:srgbClr val="012169"/>
                </a:solidFill>
                <a:latin typeface="Segoe UI"/>
                <a:cs typeface="Segoe UI"/>
              </a:rPr>
              <a:t>XGBoost</a:t>
            </a:r>
            <a:r>
              <a:rPr lang="en-US" sz="1600" dirty="0">
                <a:solidFill>
                  <a:srgbClr val="012169"/>
                </a:solidFill>
                <a:latin typeface="Segoe UI"/>
                <a:cs typeface="Segoe UI"/>
              </a:rPr>
              <a:t> model that has 10.21 RMSE, it produces a significant improvement. </a:t>
            </a:r>
            <a:r>
              <a:rPr lang="en-US" sz="1600" dirty="0" err="1">
                <a:solidFill>
                  <a:srgbClr val="012169"/>
                </a:solidFill>
                <a:latin typeface="Segoe UI"/>
                <a:cs typeface="Segoe UI"/>
              </a:rPr>
              <a:t>XGBoost</a:t>
            </a:r>
            <a:r>
              <a:rPr lang="en-US" sz="1600" dirty="0">
                <a:solidFill>
                  <a:srgbClr val="012169"/>
                </a:solidFill>
                <a:latin typeface="Segoe UI"/>
                <a:cs typeface="Segoe UI"/>
              </a:rPr>
              <a:t> seems unable to predict a value that it has not seen. The stacked LSTM does not have this limitation</a:t>
            </a:r>
          </a:p>
        </p:txBody>
      </p:sp>
    </p:spTree>
    <p:extLst>
      <p:ext uri="{BB962C8B-B14F-4D97-AF65-F5344CB8AC3E}">
        <p14:creationId xmlns:p14="http://schemas.microsoft.com/office/powerpoint/2010/main" val="362033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DDA9-702E-AA20-0C1B-C0CBE6474AA4}"/>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CD193328-D78D-2406-CA3C-BD94390A32D3}"/>
              </a:ext>
            </a:extLst>
          </p:cNvPr>
          <p:cNvSpPr>
            <a:spLocks noGrp="1"/>
          </p:cNvSpPr>
          <p:nvPr>
            <p:ph idx="1"/>
          </p:nvPr>
        </p:nvSpPr>
        <p:spPr/>
        <p:txBody>
          <a:bodyPr vert="horz" lIns="91440" tIns="45720" rIns="91440" bIns="45720" rtlCol="0" anchor="t">
            <a:normAutofit fontScale="70000" lnSpcReduction="20000"/>
          </a:bodyPr>
          <a:lstStyle/>
          <a:p>
            <a:r>
              <a:rPr lang="en-US" dirty="0">
                <a:latin typeface="Segoe UI"/>
                <a:cs typeface="Segoe UI"/>
              </a:rPr>
              <a:t>Flexible Deployment Options</a:t>
            </a:r>
          </a:p>
          <a:p>
            <a:pPr lvl="1" indent="-342900">
              <a:buFont typeface="Courier New"/>
              <a:buChar char="o"/>
            </a:pPr>
            <a:r>
              <a:rPr lang="en-US">
                <a:latin typeface="Segoe UI"/>
                <a:cs typeface="Segoe UI"/>
              </a:rPr>
              <a:t>Cloud-based deployment for scalability, accessibility, and handling large data volumes.</a:t>
            </a:r>
            <a:endParaRPr lang="en-US" dirty="0">
              <a:latin typeface="Segoe UI"/>
              <a:cs typeface="Segoe UI"/>
            </a:endParaRPr>
          </a:p>
          <a:p>
            <a:pPr lvl="1" indent="-342900">
              <a:buFont typeface="Courier New"/>
              <a:buChar char="o"/>
            </a:pPr>
            <a:r>
              <a:rPr lang="en-US" dirty="0">
                <a:latin typeface="Segoe UI"/>
                <a:cs typeface="Segoe UI"/>
              </a:rPr>
              <a:t>On-premise deployment for enhanced data security and control in sensitive financial environments.</a:t>
            </a:r>
          </a:p>
          <a:p>
            <a:r>
              <a:rPr lang="en-US" dirty="0">
                <a:latin typeface="Segoe UI"/>
                <a:cs typeface="Segoe UI"/>
              </a:rPr>
              <a:t>Integration with Trading Platforms</a:t>
            </a:r>
          </a:p>
          <a:p>
            <a:pPr lvl="1" indent="-342900">
              <a:buFont typeface="Courier New"/>
              <a:buChar char="o"/>
            </a:pPr>
            <a:r>
              <a:rPr lang="en-US" dirty="0">
                <a:latin typeface="Segoe UI"/>
                <a:cs typeface="Segoe UI"/>
              </a:rPr>
              <a:t>Real-time analysis and decision-making capabilities through integration into trading platforms.</a:t>
            </a:r>
          </a:p>
          <a:p>
            <a:pPr lvl="1" indent="-342900">
              <a:buFont typeface="Courier New"/>
              <a:buChar char="o"/>
            </a:pPr>
            <a:r>
              <a:rPr lang="en-US" dirty="0">
                <a:latin typeface="Segoe UI"/>
                <a:cs typeface="Segoe UI"/>
              </a:rPr>
              <a:t>Use of APIs for direct model insights integration, ensuring operational efficiency and prompt market responses.</a:t>
            </a:r>
          </a:p>
          <a:p>
            <a:r>
              <a:rPr lang="en-US" dirty="0">
                <a:latin typeface="Segoe UI"/>
                <a:cs typeface="Segoe UI"/>
              </a:rPr>
              <a:t>Maintaining Standards and Integrity</a:t>
            </a:r>
          </a:p>
          <a:p>
            <a:pPr lvl="1" indent="-342900">
              <a:buFont typeface="Courier New"/>
              <a:buChar char="o"/>
            </a:pPr>
            <a:r>
              <a:rPr lang="en-US">
                <a:latin typeface="Segoe UI"/>
                <a:cs typeface="Segoe UI"/>
              </a:rPr>
              <a:t>Focus on seamless model integration, data integrity, and adherence to performance and security standards.</a:t>
            </a:r>
            <a:endParaRPr lang="en-US" dirty="0">
              <a:latin typeface="Segoe UI"/>
              <a:cs typeface="Segoe UI"/>
            </a:endParaRPr>
          </a:p>
          <a:p>
            <a:pPr lvl="1" indent="-342900">
              <a:buFont typeface="Courier New"/>
              <a:buChar char="o"/>
            </a:pPr>
            <a:r>
              <a:rPr lang="en-US" dirty="0">
                <a:latin typeface="Segoe UI"/>
                <a:cs typeface="Segoe UI"/>
              </a:rPr>
              <a:t>Commitment to meeting the rigorous requirements of financial applications.</a:t>
            </a:r>
          </a:p>
          <a:p>
            <a:r>
              <a:rPr lang="en-US" dirty="0">
                <a:latin typeface="Segoe UI"/>
                <a:cs typeface="Segoe UI"/>
              </a:rPr>
              <a:t>Ethical and Risk Management</a:t>
            </a:r>
          </a:p>
          <a:p>
            <a:pPr lvl="1" indent="-342900">
              <a:buFont typeface="Courier New"/>
              <a:buChar char="o"/>
            </a:pPr>
            <a:r>
              <a:rPr lang="en-US" dirty="0">
                <a:latin typeface="Segoe UI"/>
                <a:cs typeface="Segoe UI"/>
              </a:rPr>
              <a:t>Emphasize ethical transparency in AI-driven predictions.</a:t>
            </a:r>
          </a:p>
          <a:p>
            <a:pPr lvl="1" indent="-342900">
              <a:buFont typeface="Courier New"/>
              <a:buChar char="o"/>
            </a:pPr>
            <a:r>
              <a:rPr lang="en-US">
                <a:latin typeface="Segoe UI"/>
                <a:cs typeface="Segoe UI"/>
              </a:rPr>
              <a:t>Acknowledge and address the unpredictability of stock markets and potential risks of model misuse.</a:t>
            </a:r>
          </a:p>
          <a:p>
            <a:endParaRPr lang="en-US" dirty="0"/>
          </a:p>
        </p:txBody>
      </p:sp>
    </p:spTree>
    <p:extLst>
      <p:ext uri="{BB962C8B-B14F-4D97-AF65-F5344CB8AC3E}">
        <p14:creationId xmlns:p14="http://schemas.microsoft.com/office/powerpoint/2010/main" val="416001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BD09EB-46BC-33AE-346D-005492903774}"/>
              </a:ext>
            </a:extLst>
          </p:cNvPr>
          <p:cNvSpPr>
            <a:spLocks noGrp="1"/>
          </p:cNvSpPr>
          <p:nvPr>
            <p:ph type="body" idx="1"/>
          </p:nvPr>
        </p:nvSpPr>
        <p:spPr/>
        <p:txBody>
          <a:bodyPr/>
          <a:lstStyle/>
          <a:p>
            <a:r>
              <a:rPr lang="en-US" dirty="0">
                <a:cs typeface="Segoe UI"/>
              </a:rPr>
              <a:t>Thank You</a:t>
            </a:r>
            <a:endParaRPr lang="en-US" dirty="0"/>
          </a:p>
        </p:txBody>
      </p:sp>
    </p:spTree>
    <p:extLst>
      <p:ext uri="{BB962C8B-B14F-4D97-AF65-F5344CB8AC3E}">
        <p14:creationId xmlns:p14="http://schemas.microsoft.com/office/powerpoint/2010/main" val="1962713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23C4-60F9-022F-698C-DFA2E6662ACE}"/>
              </a:ext>
            </a:extLst>
          </p:cNvPr>
          <p:cNvSpPr>
            <a:spLocks noGrp="1"/>
          </p:cNvSpPr>
          <p:nvPr>
            <p:ph type="title"/>
          </p:nvPr>
        </p:nvSpPr>
        <p:spPr>
          <a:xfrm>
            <a:off x="7910285" y="741391"/>
            <a:ext cx="3443514" cy="1616203"/>
          </a:xfrm>
        </p:spPr>
        <p:txBody>
          <a:bodyPr anchor="b">
            <a:normAutofit/>
          </a:bodyPr>
          <a:lstStyle/>
          <a:p>
            <a:r>
              <a:rPr lang="en-US" sz="3200"/>
              <a:t>Market Need and Data Insight</a:t>
            </a:r>
          </a:p>
        </p:txBody>
      </p:sp>
      <p:pic>
        <p:nvPicPr>
          <p:cNvPr id="4" name="Picture 3" descr="A graph showing a line graph&#10;&#10;Description automatically generated">
            <a:extLst>
              <a:ext uri="{FF2B5EF4-FFF2-40B4-BE49-F238E27FC236}">
                <a16:creationId xmlns:a16="http://schemas.microsoft.com/office/drawing/2014/main" id="{1E08E0A1-4AAF-9FDE-74F0-996940619D2D}"/>
              </a:ext>
            </a:extLst>
          </p:cNvPr>
          <p:cNvPicPr>
            <a:picLocks noChangeAspect="1"/>
          </p:cNvPicPr>
          <p:nvPr/>
        </p:nvPicPr>
        <p:blipFill>
          <a:blip r:embed="rId2"/>
          <a:stretch>
            <a:fillRect/>
          </a:stretch>
        </p:blipFill>
        <p:spPr>
          <a:xfrm>
            <a:off x="787114" y="1345947"/>
            <a:ext cx="6449549" cy="4095464"/>
          </a:xfrm>
          <a:prstGeom prst="rect">
            <a:avLst/>
          </a:prstGeom>
        </p:spPr>
      </p:pic>
      <p:sp>
        <p:nvSpPr>
          <p:cNvPr id="3" name="Content Placeholder 2">
            <a:extLst>
              <a:ext uri="{FF2B5EF4-FFF2-40B4-BE49-F238E27FC236}">
                <a16:creationId xmlns:a16="http://schemas.microsoft.com/office/drawing/2014/main" id="{76243B9A-F0F9-488F-A699-811F7C406EE5}"/>
              </a:ext>
            </a:extLst>
          </p:cNvPr>
          <p:cNvSpPr>
            <a:spLocks noGrp="1"/>
          </p:cNvSpPr>
          <p:nvPr>
            <p:ph idx="1"/>
          </p:nvPr>
        </p:nvSpPr>
        <p:spPr>
          <a:xfrm>
            <a:off x="7910285" y="2533476"/>
            <a:ext cx="3443514" cy="3447832"/>
          </a:xfrm>
        </p:spPr>
        <p:txBody>
          <a:bodyPr vert="horz" lIns="91440" tIns="45720" rIns="91440" bIns="45720" rtlCol="0" anchor="t">
            <a:normAutofit/>
          </a:bodyPr>
          <a:lstStyle/>
          <a:p>
            <a:pPr marL="0" indent="0">
              <a:buNone/>
            </a:pPr>
            <a:endParaRPr lang="en-US" sz="1600"/>
          </a:p>
          <a:p>
            <a:r>
              <a:rPr lang="en-US" sz="1600">
                <a:latin typeface="Segoe UI"/>
                <a:cs typeface="Segoe UI"/>
              </a:rPr>
              <a:t>Data Overview:</a:t>
            </a:r>
          </a:p>
          <a:p>
            <a:pPr lvl="1" indent="-342900">
              <a:buFont typeface="Courier New"/>
              <a:buChar char="o"/>
            </a:pPr>
            <a:r>
              <a:rPr lang="en-US" sz="1600">
                <a:latin typeface="Segoe UI"/>
                <a:cs typeface="Segoe UI"/>
              </a:rPr>
              <a:t>Discussing the comprehensive dataset used: Historical stock prices of Goldman Sachs from 2011 to 2023.</a:t>
            </a:r>
          </a:p>
          <a:p>
            <a:pPr lvl="1" indent="-342900">
              <a:buFont typeface="Courier New"/>
              <a:buChar char="o"/>
            </a:pPr>
            <a:r>
              <a:rPr lang="en-US" sz="1600">
                <a:latin typeface="Segoe UI"/>
                <a:cs typeface="Segoe UI"/>
              </a:rPr>
              <a:t>Includes key metrics like Open, High, Low,  and Close prices, and the Volume of stocks traded, offering a complete picture of market movements.</a:t>
            </a:r>
          </a:p>
          <a:p>
            <a:pPr marL="342900" lvl="1" indent="0">
              <a:buNone/>
            </a:pPr>
            <a:endParaRPr lang="en-US" sz="1600"/>
          </a:p>
          <a:p>
            <a:pPr marL="342900" lvl="1" indent="0">
              <a:buFont typeface="Courier New"/>
              <a:buNone/>
            </a:pPr>
            <a:endParaRPr lang="en-US" sz="1600"/>
          </a:p>
          <a:p>
            <a:endParaRPr lang="en-US" sz="1600"/>
          </a:p>
        </p:txBody>
      </p:sp>
      <p:grpSp>
        <p:nvGrpSpPr>
          <p:cNvPr id="13" name="Group 12">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 name="Rectangle 9">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926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44B7-4C41-7BE2-5A30-ADA55B2F79D5}"/>
              </a:ext>
            </a:extLst>
          </p:cNvPr>
          <p:cNvSpPr>
            <a:spLocks noGrp="1"/>
          </p:cNvSpPr>
          <p:nvPr>
            <p:ph type="title"/>
          </p:nvPr>
        </p:nvSpPr>
        <p:spPr/>
        <p:txBody>
          <a:bodyPr/>
          <a:lstStyle/>
          <a:p>
            <a:r>
              <a:rPr lang="en-US" dirty="0"/>
              <a:t>Relevance and Business Impact</a:t>
            </a:r>
          </a:p>
        </p:txBody>
      </p:sp>
      <p:sp>
        <p:nvSpPr>
          <p:cNvPr id="3" name="Content Placeholder 2">
            <a:extLst>
              <a:ext uri="{FF2B5EF4-FFF2-40B4-BE49-F238E27FC236}">
                <a16:creationId xmlns:a16="http://schemas.microsoft.com/office/drawing/2014/main" id="{A3AEC494-B181-EC3F-F8CA-0B1C005AF551}"/>
              </a:ext>
            </a:extLst>
          </p:cNvPr>
          <p:cNvSpPr>
            <a:spLocks noGrp="1"/>
          </p:cNvSpPr>
          <p:nvPr>
            <p:ph idx="1"/>
          </p:nvPr>
        </p:nvSpPr>
        <p:spPr/>
        <p:txBody>
          <a:bodyPr vert="horz" lIns="91440" tIns="45720" rIns="91440" bIns="45720" rtlCol="0" anchor="t">
            <a:normAutofit fontScale="85000" lnSpcReduction="20000"/>
          </a:bodyPr>
          <a:lstStyle/>
          <a:p>
            <a:r>
              <a:rPr lang="en-US" dirty="0">
                <a:latin typeface="Segoe UI"/>
                <a:cs typeface="Segoe UI"/>
              </a:rPr>
              <a:t>Revolutionizing Financial Sector</a:t>
            </a:r>
          </a:p>
          <a:p>
            <a:pPr lvl="1" indent="-342900">
              <a:buFont typeface="Courier New"/>
              <a:buChar char="o"/>
            </a:pPr>
            <a:r>
              <a:rPr lang="en-US" dirty="0">
                <a:latin typeface="Segoe UI"/>
                <a:cs typeface="Segoe UI"/>
              </a:rPr>
              <a:t>Accurate market trend forecasting for informed investment strategies</a:t>
            </a:r>
          </a:p>
          <a:p>
            <a:pPr lvl="1" indent="-342900">
              <a:buFont typeface="Courier New"/>
              <a:buChar char="o"/>
            </a:pPr>
            <a:r>
              <a:rPr lang="en-US" dirty="0">
                <a:latin typeface="Segoe UI"/>
                <a:cs typeface="Segoe UI"/>
              </a:rPr>
              <a:t>Applications in algorithmic trading and risk management</a:t>
            </a:r>
          </a:p>
          <a:p>
            <a:pPr lvl="1" indent="-342900">
              <a:buFont typeface="Courier New"/>
              <a:buChar char="o"/>
            </a:pPr>
            <a:r>
              <a:rPr lang="en-US" dirty="0">
                <a:latin typeface="Segoe UI"/>
                <a:cs typeface="Segoe UI"/>
              </a:rPr>
              <a:t>Portfolio optimization and financial advisory enhancements</a:t>
            </a:r>
          </a:p>
          <a:p>
            <a:r>
              <a:rPr lang="en-US" dirty="0">
                <a:latin typeface="Segoe UI"/>
                <a:cs typeface="Segoe UI"/>
              </a:rPr>
              <a:t>Enhanced Decision Making and ROI</a:t>
            </a:r>
          </a:p>
          <a:p>
            <a:pPr lvl="1" indent="-342900">
              <a:buFont typeface="Courier New"/>
              <a:buChar char="o"/>
            </a:pPr>
            <a:r>
              <a:rPr lang="en-US" dirty="0">
                <a:latin typeface="Segoe UI"/>
                <a:cs typeface="Segoe UI"/>
              </a:rPr>
              <a:t>Data-driven approach reduces reliance on speculative methods</a:t>
            </a:r>
          </a:p>
          <a:p>
            <a:pPr lvl="1" indent="-342900">
              <a:buFont typeface="Courier New"/>
              <a:buChar char="o"/>
            </a:pPr>
            <a:r>
              <a:rPr lang="en-US" dirty="0">
                <a:latin typeface="Segoe UI"/>
                <a:cs typeface="Segoe UI"/>
              </a:rPr>
              <a:t>Accurate predictions for optimal investment timing, boosting ROI</a:t>
            </a:r>
          </a:p>
          <a:p>
            <a:r>
              <a:rPr lang="en-US" dirty="0">
                <a:latin typeface="Segoe UI"/>
                <a:cs typeface="Segoe UI"/>
              </a:rPr>
              <a:t>Risk Mitigation in Investments</a:t>
            </a:r>
          </a:p>
          <a:p>
            <a:pPr lvl="1" indent="-342900">
              <a:buFont typeface="Courier New"/>
              <a:buChar char="o"/>
            </a:pPr>
            <a:r>
              <a:rPr lang="en-US" dirty="0">
                <a:latin typeface="Segoe UI"/>
                <a:cs typeface="Segoe UI"/>
              </a:rPr>
              <a:t>Early trend identification to minimize potential losses</a:t>
            </a:r>
          </a:p>
          <a:p>
            <a:pPr lvl="1" indent="-342900">
              <a:buFont typeface="Courier New"/>
              <a:buChar char="o"/>
            </a:pPr>
            <a:r>
              <a:rPr lang="en-US" dirty="0">
                <a:latin typeface="Segoe UI"/>
                <a:cs typeface="Segoe UI"/>
              </a:rPr>
              <a:t>Beneficial for risk-averse investors and large portfolio managers</a:t>
            </a:r>
          </a:p>
          <a:p>
            <a:r>
              <a:rPr lang="en-US" dirty="0">
                <a:latin typeface="Segoe UI"/>
                <a:cs typeface="Segoe UI"/>
              </a:rPr>
              <a:t>Gaining Competitive Edge</a:t>
            </a:r>
          </a:p>
          <a:p>
            <a:pPr lvl="1" indent="-342900">
              <a:buFont typeface="Courier New"/>
              <a:buChar char="o"/>
            </a:pPr>
            <a:r>
              <a:rPr lang="en-US" dirty="0">
                <a:latin typeface="Segoe UI"/>
                <a:cs typeface="Segoe UI"/>
              </a:rPr>
              <a:t>Provides a significant advantage over firms not using advanced models</a:t>
            </a:r>
          </a:p>
          <a:p>
            <a:pPr lvl="1" indent="-342900">
              <a:buFont typeface="Courier New"/>
              <a:buChar char="o"/>
            </a:pPr>
            <a:r>
              <a:rPr lang="en-US" dirty="0">
                <a:latin typeface="Segoe UI"/>
                <a:cs typeface="Segoe UI"/>
              </a:rPr>
              <a:t>Highlights the need for balanced reliance on data-driven and qualitative analyses</a:t>
            </a:r>
          </a:p>
          <a:p>
            <a:endParaRPr lang="en-US" dirty="0"/>
          </a:p>
        </p:txBody>
      </p:sp>
    </p:spTree>
    <p:extLst>
      <p:ext uri="{BB962C8B-B14F-4D97-AF65-F5344CB8AC3E}">
        <p14:creationId xmlns:p14="http://schemas.microsoft.com/office/powerpoint/2010/main" val="11005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1414-77CC-49DD-C37C-3BD36D9929CD}"/>
              </a:ext>
            </a:extLst>
          </p:cNvPr>
          <p:cNvSpPr>
            <a:spLocks noGrp="1"/>
          </p:cNvSpPr>
          <p:nvPr>
            <p:ph type="title"/>
          </p:nvPr>
        </p:nvSpPr>
        <p:spPr/>
        <p:txBody>
          <a:bodyPr/>
          <a:lstStyle/>
          <a:p>
            <a:r>
              <a:rPr lang="en-US" dirty="0"/>
              <a:t>Data Preparation Overview</a:t>
            </a:r>
          </a:p>
        </p:txBody>
      </p:sp>
      <p:sp>
        <p:nvSpPr>
          <p:cNvPr id="3" name="Content Placeholder 2">
            <a:extLst>
              <a:ext uri="{FF2B5EF4-FFF2-40B4-BE49-F238E27FC236}">
                <a16:creationId xmlns:a16="http://schemas.microsoft.com/office/drawing/2014/main" id="{2AADDAF1-53F9-B400-32B6-40C663B6A690}"/>
              </a:ext>
            </a:extLst>
          </p:cNvPr>
          <p:cNvSpPr>
            <a:spLocks noGrp="1"/>
          </p:cNvSpPr>
          <p:nvPr>
            <p:ph idx="1"/>
          </p:nvPr>
        </p:nvSpPr>
        <p:spPr/>
        <p:txBody>
          <a:bodyPr vert="horz" lIns="91440" tIns="45720" rIns="91440" bIns="45720" rtlCol="0" anchor="t">
            <a:normAutofit fontScale="85000" lnSpcReduction="20000"/>
          </a:bodyPr>
          <a:lstStyle/>
          <a:p>
            <a:r>
              <a:rPr lang="en-US" dirty="0">
                <a:latin typeface="Segoe UI"/>
                <a:cs typeface="Segoe UI"/>
              </a:rPr>
              <a:t>Normalization Using </a:t>
            </a:r>
            <a:r>
              <a:rPr lang="en-US" dirty="0" err="1">
                <a:latin typeface="Segoe UI"/>
                <a:cs typeface="Segoe UI"/>
              </a:rPr>
              <a:t>MinMaxScaler</a:t>
            </a:r>
            <a:endParaRPr lang="en-US">
              <a:latin typeface="Segoe UI"/>
              <a:cs typeface="Segoe UI"/>
            </a:endParaRPr>
          </a:p>
          <a:p>
            <a:pPr lvl="1" indent="-342900">
              <a:buFont typeface="Courier New"/>
              <a:buChar char="o"/>
            </a:pPr>
            <a:r>
              <a:rPr lang="en-US" dirty="0">
                <a:latin typeface="Segoe UI"/>
                <a:cs typeface="Segoe UI"/>
              </a:rPr>
              <a:t>Scales each feature into a 0-1 range for feature uniformity</a:t>
            </a:r>
          </a:p>
          <a:p>
            <a:pPr lvl="1" indent="-342900">
              <a:buFont typeface="Courier New"/>
              <a:buChar char="o"/>
            </a:pPr>
            <a:r>
              <a:rPr lang="en-US" dirty="0">
                <a:latin typeface="Segoe UI"/>
                <a:cs typeface="Segoe UI"/>
              </a:rPr>
              <a:t>large input values (stock prices, in this case) can lead to larger error gradients, causing the learning process to oscillate wildly. Normalization helps in moderating the gradients</a:t>
            </a:r>
          </a:p>
          <a:p>
            <a:r>
              <a:rPr lang="en-US" dirty="0">
                <a:latin typeface="Segoe UI"/>
                <a:cs typeface="Segoe UI"/>
              </a:rPr>
              <a:t>Sequence Formatting for LSTM</a:t>
            </a:r>
          </a:p>
          <a:p>
            <a:pPr lvl="1" indent="-342900">
              <a:buFont typeface="Courier New"/>
              <a:buChar char="o"/>
            </a:pPr>
            <a:r>
              <a:rPr lang="en-US" dirty="0">
                <a:latin typeface="Segoe UI"/>
                <a:cs typeface="Segoe UI"/>
              </a:rPr>
              <a:t>Transforms time series data into sequences with a 30-day lookback period</a:t>
            </a:r>
          </a:p>
          <a:p>
            <a:pPr lvl="1" indent="-342900">
              <a:buFont typeface="Courier New"/>
              <a:buChar char="o"/>
            </a:pPr>
            <a:r>
              <a:rPr lang="en-US" dirty="0">
                <a:latin typeface="Segoe UI"/>
                <a:cs typeface="Segoe UI"/>
              </a:rPr>
              <a:t>Aligns input sequences with target stock prices for the next day</a:t>
            </a:r>
          </a:p>
          <a:p>
            <a:r>
              <a:rPr lang="en-US" dirty="0">
                <a:latin typeface="Segoe UI"/>
                <a:cs typeface="Segoe UI"/>
              </a:rPr>
              <a:t>Consistency and Robustness</a:t>
            </a:r>
          </a:p>
          <a:p>
            <a:pPr lvl="1" indent="-342900">
              <a:buFont typeface="Courier New"/>
              <a:buChar char="o"/>
            </a:pPr>
            <a:r>
              <a:rPr lang="en-US" dirty="0">
                <a:latin typeface="Segoe UI"/>
                <a:cs typeface="Segoe UI"/>
              </a:rPr>
              <a:t>Maintains data consistency across varying time periods</a:t>
            </a:r>
          </a:p>
          <a:p>
            <a:pPr lvl="1" indent="-342900">
              <a:buFont typeface="Courier New"/>
              <a:buChar char="o"/>
            </a:pPr>
            <a:r>
              <a:rPr lang="en-US" dirty="0">
                <a:latin typeface="Segoe UI"/>
                <a:cs typeface="Segoe UI"/>
              </a:rPr>
              <a:t>Increases model robustness against market fluctuations</a:t>
            </a:r>
          </a:p>
          <a:p>
            <a:r>
              <a:rPr lang="en-US" dirty="0">
                <a:latin typeface="Segoe UI"/>
                <a:cs typeface="Segoe UI"/>
              </a:rPr>
              <a:t>Data Integration for Model Training</a:t>
            </a:r>
          </a:p>
          <a:p>
            <a:pPr lvl="1" indent="-342900">
              <a:buFont typeface="Courier New"/>
              <a:buChar char="o"/>
            </a:pPr>
            <a:r>
              <a:rPr lang="en-US" dirty="0">
                <a:latin typeface="Segoe UI"/>
                <a:cs typeface="Segoe UI"/>
              </a:rPr>
              <a:t>Segregates the dataset into training and testing sets</a:t>
            </a:r>
          </a:p>
          <a:p>
            <a:pPr lvl="1" indent="-342900">
              <a:buFont typeface="Courier New"/>
              <a:buChar char="o"/>
            </a:pPr>
            <a:r>
              <a:rPr lang="en-US" dirty="0">
                <a:latin typeface="Segoe UI"/>
                <a:cs typeface="Segoe UI"/>
              </a:rPr>
              <a:t>Facilitates model training and performance evaluation</a:t>
            </a:r>
          </a:p>
          <a:p>
            <a:pPr marL="0" indent="0">
              <a:buNone/>
            </a:pPr>
            <a:endParaRPr lang="en-US" dirty="0"/>
          </a:p>
        </p:txBody>
      </p:sp>
    </p:spTree>
    <p:extLst>
      <p:ext uri="{BB962C8B-B14F-4D97-AF65-F5344CB8AC3E}">
        <p14:creationId xmlns:p14="http://schemas.microsoft.com/office/powerpoint/2010/main" val="318566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ABAC-B305-4816-6903-A28BFDC61DBD}"/>
              </a:ext>
            </a:extLst>
          </p:cNvPr>
          <p:cNvSpPr>
            <a:spLocks noGrp="1"/>
          </p:cNvSpPr>
          <p:nvPr>
            <p:ph type="title"/>
          </p:nvPr>
        </p:nvSpPr>
        <p:spPr/>
        <p:txBody>
          <a:bodyPr/>
          <a:lstStyle/>
          <a:p>
            <a:r>
              <a:rPr lang="en-US" dirty="0"/>
              <a:t>Modeling Strategy</a:t>
            </a:r>
          </a:p>
        </p:txBody>
      </p:sp>
      <p:sp>
        <p:nvSpPr>
          <p:cNvPr id="3" name="Content Placeholder 2">
            <a:extLst>
              <a:ext uri="{FF2B5EF4-FFF2-40B4-BE49-F238E27FC236}">
                <a16:creationId xmlns:a16="http://schemas.microsoft.com/office/drawing/2014/main" id="{C7FEC51F-7A34-F1E9-1D38-E5DD0B969E1F}"/>
              </a:ext>
            </a:extLst>
          </p:cNvPr>
          <p:cNvSpPr>
            <a:spLocks noGrp="1"/>
          </p:cNvSpPr>
          <p:nvPr>
            <p:ph idx="1"/>
          </p:nvPr>
        </p:nvSpPr>
        <p:spPr/>
        <p:txBody>
          <a:bodyPr vert="horz" lIns="91440" tIns="45720" rIns="91440" bIns="45720" rtlCol="0" anchor="t">
            <a:normAutofit fontScale="77500" lnSpcReduction="20000"/>
          </a:bodyPr>
          <a:lstStyle/>
          <a:p>
            <a:r>
              <a:rPr lang="en-US" dirty="0">
                <a:latin typeface="Segoe UI"/>
                <a:cs typeface="Segoe UI"/>
              </a:rPr>
              <a:t>Stacked LSTM for Complex Data Interpretation</a:t>
            </a:r>
          </a:p>
          <a:p>
            <a:pPr lvl="1" indent="-342900">
              <a:buFont typeface="Courier New"/>
              <a:buChar char="o"/>
            </a:pPr>
            <a:r>
              <a:rPr lang="en-US" dirty="0">
                <a:latin typeface="Segoe UI"/>
                <a:cs typeface="Segoe UI"/>
              </a:rPr>
              <a:t>Ability to learn hierarchical representations from diverse market factors</a:t>
            </a:r>
          </a:p>
          <a:p>
            <a:pPr lvl="1" indent="-342900">
              <a:buFont typeface="Courier New"/>
              <a:buChar char="o"/>
            </a:pPr>
            <a:r>
              <a:rPr lang="en-US" dirty="0">
                <a:latin typeface="Segoe UI"/>
                <a:cs typeface="Segoe UI"/>
              </a:rPr>
              <a:t>Stacked LSTM was chosen for its proficiency in modeling time series data over alternatives. Standard LSTMs may struggle to remember information for long periods, but Stacked LSTMs, with their increased depth, can potentially capture long-term dependencies better, which is crucial for stock price prediction</a:t>
            </a:r>
          </a:p>
          <a:p>
            <a:r>
              <a:rPr lang="en-US" dirty="0">
                <a:latin typeface="Segoe UI"/>
                <a:cs typeface="Segoe UI"/>
              </a:rPr>
              <a:t>Long-Term Dependency and Noise Robustness</a:t>
            </a:r>
          </a:p>
          <a:p>
            <a:pPr lvl="1" indent="-342900">
              <a:buFont typeface="Courier New"/>
              <a:buChar char="o"/>
            </a:pPr>
            <a:r>
              <a:rPr lang="en-US" dirty="0">
                <a:latin typeface="Segoe UI"/>
                <a:cs typeface="Segoe UI"/>
              </a:rPr>
              <a:t>Superior in capturing long-term dependencies compared to standard LSTM</a:t>
            </a:r>
          </a:p>
          <a:p>
            <a:pPr lvl="1" indent="-342900">
              <a:buFont typeface="Courier New"/>
              <a:buChar char="o"/>
            </a:pPr>
            <a:r>
              <a:rPr lang="en-US" dirty="0">
                <a:latin typeface="Segoe UI"/>
                <a:cs typeface="Segoe UI"/>
              </a:rPr>
              <a:t>Enhanced robustness against market noise and volatility</a:t>
            </a:r>
          </a:p>
          <a:p>
            <a:r>
              <a:rPr lang="en-US" dirty="0">
                <a:latin typeface="Segoe UI"/>
                <a:cs typeface="Segoe UI"/>
              </a:rPr>
              <a:t>Model Architecture Details</a:t>
            </a:r>
          </a:p>
          <a:p>
            <a:pPr lvl="1" indent="-342900">
              <a:buFont typeface="Courier New"/>
              <a:buChar char="o"/>
            </a:pPr>
            <a:r>
              <a:rPr lang="en-US" dirty="0">
                <a:latin typeface="Segoe UI"/>
                <a:cs typeface="Segoe UI"/>
              </a:rPr>
              <a:t>Composed of multiple LSTM layers for learning temporal patterns</a:t>
            </a:r>
          </a:p>
          <a:p>
            <a:pPr lvl="1" indent="-342900">
              <a:buFont typeface="Courier New"/>
              <a:buChar char="o"/>
            </a:pPr>
            <a:r>
              <a:rPr lang="en-US" dirty="0">
                <a:latin typeface="Segoe UI"/>
                <a:cs typeface="Segoe UI"/>
              </a:rPr>
              <a:t>Includes a fully connected layer for precise output shaping</a:t>
            </a:r>
          </a:p>
          <a:p>
            <a:r>
              <a:rPr lang="en-US" dirty="0">
                <a:latin typeface="Segoe UI"/>
                <a:cs typeface="Segoe UI"/>
              </a:rPr>
              <a:t>Hyperparameter Optimization</a:t>
            </a:r>
          </a:p>
          <a:p>
            <a:pPr lvl="1" indent="-342900">
              <a:buFont typeface="Courier New"/>
              <a:buChar char="o"/>
            </a:pPr>
            <a:r>
              <a:rPr lang="en-US" dirty="0">
                <a:latin typeface="Segoe UI"/>
                <a:cs typeface="Segoe UI"/>
              </a:rPr>
              <a:t>Tuning of hidden dimensions, layers, learning rate, dropout, and weight decay</a:t>
            </a:r>
          </a:p>
          <a:p>
            <a:pPr lvl="1" indent="-342900">
              <a:buFont typeface="Courier New"/>
              <a:buChar char="o"/>
            </a:pPr>
            <a:r>
              <a:rPr lang="en-US" dirty="0">
                <a:latin typeface="Segoe UI"/>
                <a:cs typeface="Segoe UI"/>
              </a:rPr>
              <a:t>Using </a:t>
            </a:r>
            <a:r>
              <a:rPr lang="en-US" dirty="0" err="1">
                <a:latin typeface="Segoe UI"/>
                <a:cs typeface="Segoe UI"/>
              </a:rPr>
              <a:t>Hyperopt</a:t>
            </a:r>
            <a:r>
              <a:rPr lang="en-US" dirty="0">
                <a:latin typeface="Segoe UI"/>
                <a:cs typeface="Segoe UI"/>
              </a:rPr>
              <a:t> package to tune the model</a:t>
            </a:r>
            <a:endParaRPr lang="en-US" dirty="0"/>
          </a:p>
          <a:p>
            <a:endParaRPr lang="en-US" dirty="0"/>
          </a:p>
        </p:txBody>
      </p:sp>
    </p:spTree>
    <p:extLst>
      <p:ext uri="{BB962C8B-B14F-4D97-AF65-F5344CB8AC3E}">
        <p14:creationId xmlns:p14="http://schemas.microsoft.com/office/powerpoint/2010/main" val="733507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5EBD-F587-7050-74F7-D2E67E662D6D}"/>
              </a:ext>
            </a:extLst>
          </p:cNvPr>
          <p:cNvSpPr>
            <a:spLocks noGrp="1"/>
          </p:cNvSpPr>
          <p:nvPr>
            <p:ph type="title"/>
          </p:nvPr>
        </p:nvSpPr>
        <p:spPr/>
        <p:txBody>
          <a:bodyPr/>
          <a:lstStyle/>
          <a:p>
            <a:r>
              <a:rPr lang="en-US" dirty="0"/>
              <a:t>Implementation Overview</a:t>
            </a:r>
          </a:p>
        </p:txBody>
      </p:sp>
      <p:sp>
        <p:nvSpPr>
          <p:cNvPr id="3" name="Content Placeholder 2">
            <a:extLst>
              <a:ext uri="{FF2B5EF4-FFF2-40B4-BE49-F238E27FC236}">
                <a16:creationId xmlns:a16="http://schemas.microsoft.com/office/drawing/2014/main" id="{E6E27116-6620-B024-D61B-20604800CA03}"/>
              </a:ext>
            </a:extLst>
          </p:cNvPr>
          <p:cNvSpPr>
            <a:spLocks noGrp="1"/>
          </p:cNvSpPr>
          <p:nvPr>
            <p:ph idx="1"/>
          </p:nvPr>
        </p:nvSpPr>
        <p:spPr/>
        <p:txBody>
          <a:bodyPr vert="horz" lIns="91440" tIns="45720" rIns="91440" bIns="45720" rtlCol="0" anchor="t">
            <a:normAutofit/>
          </a:bodyPr>
          <a:lstStyle/>
          <a:p>
            <a:r>
              <a:rPr lang="en-US" sz="2400" dirty="0">
                <a:latin typeface="Segoe UI"/>
                <a:cs typeface="Segoe UI"/>
              </a:rPr>
              <a:t>Overcoming Model Complexity</a:t>
            </a:r>
          </a:p>
          <a:p>
            <a:pPr lvl="1" indent="-342900">
              <a:buFont typeface="Courier New"/>
              <a:buChar char="o"/>
            </a:pPr>
            <a:r>
              <a:rPr lang="en-US" sz="2000" dirty="0">
                <a:latin typeface="Segoe UI"/>
                <a:cs typeface="Segoe UI"/>
              </a:rPr>
              <a:t>Tackled challenges of a multi-layered LSTM architecture through systematic coding and rigorous testing</a:t>
            </a:r>
          </a:p>
          <a:p>
            <a:r>
              <a:rPr lang="en-US" sz="2400" dirty="0">
                <a:latin typeface="Segoe UI"/>
                <a:cs typeface="Segoe UI"/>
              </a:rPr>
              <a:t>Efficient GPU Utilization</a:t>
            </a:r>
          </a:p>
          <a:p>
            <a:pPr lvl="1" indent="-342900">
              <a:buFont typeface="Courier New"/>
              <a:buChar char="o"/>
            </a:pPr>
            <a:r>
              <a:rPr lang="en-US" sz="2000" dirty="0">
                <a:latin typeface="Segoe UI"/>
                <a:cs typeface="Segoe UI"/>
              </a:rPr>
              <a:t>Addressed CUDA-based GPU training challenges with precise tensor and model device management</a:t>
            </a:r>
          </a:p>
          <a:p>
            <a:r>
              <a:rPr lang="en-US" sz="2400" dirty="0">
                <a:latin typeface="Segoe UI"/>
                <a:cs typeface="Segoe UI"/>
              </a:rPr>
              <a:t>Focused on Hyperparameter Optimization</a:t>
            </a:r>
          </a:p>
          <a:p>
            <a:pPr lvl="1" indent="-342900">
              <a:buFont typeface="Courier New"/>
              <a:buChar char="o"/>
            </a:pPr>
            <a:r>
              <a:rPr lang="en-US" sz="2000" dirty="0">
                <a:latin typeface="Segoe UI"/>
                <a:cs typeface="Segoe UI"/>
              </a:rPr>
              <a:t>Utilized </a:t>
            </a:r>
            <a:r>
              <a:rPr lang="en-US" sz="2000" err="1">
                <a:latin typeface="Segoe UI"/>
                <a:cs typeface="Segoe UI"/>
              </a:rPr>
              <a:t>Hyperopt</a:t>
            </a:r>
            <a:r>
              <a:rPr lang="en-US" sz="2000" dirty="0">
                <a:latin typeface="Segoe UI"/>
                <a:cs typeface="Segoe UI"/>
              </a:rPr>
              <a:t> for fine-tuning model parameters to optimize performance</a:t>
            </a:r>
          </a:p>
          <a:p>
            <a:endParaRPr lang="en-US" dirty="0"/>
          </a:p>
        </p:txBody>
      </p:sp>
    </p:spTree>
    <p:extLst>
      <p:ext uri="{BB962C8B-B14F-4D97-AF65-F5344CB8AC3E}">
        <p14:creationId xmlns:p14="http://schemas.microsoft.com/office/powerpoint/2010/main" val="241097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of loss and loss&#10;&#10;Description automatically generated">
            <a:extLst>
              <a:ext uri="{FF2B5EF4-FFF2-40B4-BE49-F238E27FC236}">
                <a16:creationId xmlns:a16="http://schemas.microsoft.com/office/drawing/2014/main" id="{893A6C30-B9D2-7074-DBB4-74A6E460F827}"/>
              </a:ext>
            </a:extLst>
          </p:cNvPr>
          <p:cNvPicPr>
            <a:picLocks noGrp="1" noChangeAspect="1"/>
          </p:cNvPicPr>
          <p:nvPr>
            <p:ph idx="1"/>
          </p:nvPr>
        </p:nvPicPr>
        <p:blipFill>
          <a:blip r:embed="rId2"/>
          <a:stretch>
            <a:fillRect/>
          </a:stretch>
        </p:blipFill>
        <p:spPr>
          <a:xfrm>
            <a:off x="457200" y="1060704"/>
            <a:ext cx="11277600" cy="4736592"/>
          </a:xfrm>
          <a:prstGeom prst="rect">
            <a:avLst/>
          </a:prstGeom>
        </p:spPr>
      </p:pic>
    </p:spTree>
    <p:extLst>
      <p:ext uri="{BB962C8B-B14F-4D97-AF65-F5344CB8AC3E}">
        <p14:creationId xmlns:p14="http://schemas.microsoft.com/office/powerpoint/2010/main" val="61351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F493-0C75-5123-23AA-1CF7D953CA8A}"/>
              </a:ext>
            </a:extLst>
          </p:cNvPr>
          <p:cNvSpPr>
            <a:spLocks noGrp="1"/>
          </p:cNvSpPr>
          <p:nvPr>
            <p:ph type="title"/>
          </p:nvPr>
        </p:nvSpPr>
        <p:spPr/>
        <p:txBody>
          <a:bodyPr/>
          <a:lstStyle/>
          <a:p>
            <a:r>
              <a:rPr lang="en-US" dirty="0"/>
              <a:t>Results and Evaluation</a:t>
            </a:r>
          </a:p>
        </p:txBody>
      </p:sp>
      <p:sp>
        <p:nvSpPr>
          <p:cNvPr id="3" name="Content Placeholder 2">
            <a:extLst>
              <a:ext uri="{FF2B5EF4-FFF2-40B4-BE49-F238E27FC236}">
                <a16:creationId xmlns:a16="http://schemas.microsoft.com/office/drawing/2014/main" id="{87068806-62A4-28DD-44BF-7E5BBD8CB78D}"/>
              </a:ext>
            </a:extLst>
          </p:cNvPr>
          <p:cNvSpPr>
            <a:spLocks noGrp="1"/>
          </p:cNvSpPr>
          <p:nvPr>
            <p:ph idx="1"/>
          </p:nvPr>
        </p:nvSpPr>
        <p:spPr/>
        <p:txBody>
          <a:bodyPr vert="horz" lIns="91440" tIns="45720" rIns="91440" bIns="45720" rtlCol="0" anchor="t">
            <a:normAutofit fontScale="77500" lnSpcReduction="20000"/>
          </a:bodyPr>
          <a:lstStyle/>
          <a:p>
            <a:r>
              <a:rPr lang="en-US" dirty="0">
                <a:latin typeface="Segoe UI"/>
                <a:cs typeface="Segoe UI"/>
              </a:rPr>
              <a:t>Performance Metrics and Accuracy</a:t>
            </a:r>
          </a:p>
          <a:p>
            <a:pPr lvl="1" indent="-342900"/>
            <a:r>
              <a:rPr lang="en-US" dirty="0">
                <a:latin typeface="Segoe UI"/>
                <a:cs typeface="Segoe UI"/>
              </a:rPr>
              <a:t>Utilized RMSE to measure accuracy in predicting stock prices.</a:t>
            </a:r>
          </a:p>
          <a:p>
            <a:pPr lvl="1" indent="-342900"/>
            <a:r>
              <a:rPr lang="en-US" dirty="0">
                <a:latin typeface="Segoe UI"/>
                <a:cs typeface="Segoe UI"/>
              </a:rPr>
              <a:t>Achieved a training RMSE of 5.00 and a testing RMSE of 10.90.</a:t>
            </a:r>
          </a:p>
          <a:p>
            <a:pPr lvl="1" indent="-342900"/>
            <a:r>
              <a:rPr lang="en-US" dirty="0">
                <a:latin typeface="Segoe UI"/>
                <a:cs typeface="Segoe UI"/>
              </a:rPr>
              <a:t>Visual plots for comparing predictions with actual stock prices, enhancing interpretability.</a:t>
            </a:r>
          </a:p>
          <a:p>
            <a:r>
              <a:rPr lang="en-US" dirty="0">
                <a:latin typeface="Segoe UI"/>
                <a:cs typeface="Segoe UI"/>
              </a:rPr>
              <a:t>Outperforming </a:t>
            </a:r>
            <a:r>
              <a:rPr lang="en-US" dirty="0" err="1">
                <a:latin typeface="Segoe UI"/>
                <a:cs typeface="Segoe UI"/>
              </a:rPr>
              <a:t>XGBoost</a:t>
            </a:r>
            <a:r>
              <a:rPr lang="en-US" dirty="0">
                <a:latin typeface="Segoe UI"/>
                <a:cs typeface="Segoe UI"/>
              </a:rPr>
              <a:t> Benchmark</a:t>
            </a:r>
          </a:p>
          <a:p>
            <a:pPr lvl="1" indent="-342900"/>
            <a:r>
              <a:rPr lang="en-US" dirty="0">
                <a:latin typeface="Segoe UI"/>
                <a:cs typeface="Segoe UI"/>
              </a:rPr>
              <a:t>Stacked LSTM model surpassed the </a:t>
            </a:r>
            <a:r>
              <a:rPr lang="en-US" dirty="0" err="1">
                <a:latin typeface="Segoe UI"/>
                <a:cs typeface="Segoe UI"/>
              </a:rPr>
              <a:t>XGBoost</a:t>
            </a:r>
            <a:r>
              <a:rPr lang="en-US" dirty="0">
                <a:latin typeface="Segoe UI"/>
                <a:cs typeface="Segoe UI"/>
              </a:rPr>
              <a:t> benchmark (RMSE of 18.07).</a:t>
            </a:r>
          </a:p>
          <a:p>
            <a:pPr lvl="1" indent="-342900"/>
            <a:r>
              <a:rPr lang="en-US" dirty="0">
                <a:latin typeface="Segoe UI"/>
                <a:cs typeface="Segoe UI"/>
              </a:rPr>
              <a:t>Demonstrates superior handling of temporal dependencies in stock market data.</a:t>
            </a:r>
          </a:p>
          <a:p>
            <a:pPr lvl="1" indent="-342900"/>
            <a:r>
              <a:rPr lang="en-US" dirty="0">
                <a:latin typeface="Segoe UI"/>
                <a:cs typeface="Segoe UI"/>
              </a:rPr>
              <a:t>In a larger dataset, ranging from 2001-2023, LSTM yields an RMSE of 20.39 but </a:t>
            </a:r>
            <a:r>
              <a:rPr lang="en-US" dirty="0" err="1">
                <a:latin typeface="Segoe UI"/>
                <a:cs typeface="Segoe UI"/>
              </a:rPr>
              <a:t>XGBoost</a:t>
            </a:r>
            <a:r>
              <a:rPr lang="en-US" dirty="0">
                <a:latin typeface="Segoe UI"/>
                <a:cs typeface="Segoe UI"/>
              </a:rPr>
              <a:t> has an RMSE of 67.87.</a:t>
            </a:r>
          </a:p>
          <a:p>
            <a:pPr lvl="1" indent="-342900"/>
            <a:r>
              <a:rPr lang="en-US" dirty="0">
                <a:latin typeface="Segoe UI"/>
                <a:cs typeface="Segoe UI"/>
              </a:rPr>
              <a:t>Repeated testing has shown consistent outperformance</a:t>
            </a:r>
          </a:p>
          <a:p>
            <a:r>
              <a:rPr lang="en-US" dirty="0">
                <a:latin typeface="Segoe UI"/>
                <a:cs typeface="Segoe UI"/>
              </a:rPr>
              <a:t>Benchmarking Rationale</a:t>
            </a:r>
          </a:p>
          <a:p>
            <a:pPr lvl="1" indent="-342900"/>
            <a:r>
              <a:rPr lang="en-US" dirty="0">
                <a:latin typeface="Segoe UI"/>
                <a:cs typeface="Segoe UI"/>
              </a:rPr>
              <a:t>Compared with </a:t>
            </a:r>
            <a:r>
              <a:rPr lang="en-US" dirty="0" err="1">
                <a:latin typeface="Segoe UI"/>
                <a:cs typeface="Segoe UI"/>
              </a:rPr>
              <a:t>XGBoost</a:t>
            </a:r>
            <a:r>
              <a:rPr lang="en-US" dirty="0">
                <a:latin typeface="Segoe UI"/>
                <a:cs typeface="Segoe UI"/>
              </a:rPr>
              <a:t>, known for its efficacy in various data types and conditions for predicative analysis.</a:t>
            </a:r>
          </a:p>
          <a:p>
            <a:pPr lvl="1" indent="-342900"/>
            <a:r>
              <a:rPr lang="en-US" dirty="0">
                <a:latin typeface="Segoe UI"/>
                <a:cs typeface="Segoe UI"/>
              </a:rPr>
              <a:t>The comparison highlights the strengths of LSTM in time-series analysis over traditional models.</a:t>
            </a:r>
          </a:p>
          <a:p>
            <a:endParaRPr lang="en-US" dirty="0"/>
          </a:p>
        </p:txBody>
      </p:sp>
    </p:spTree>
    <p:extLst>
      <p:ext uri="{BB962C8B-B14F-4D97-AF65-F5344CB8AC3E}">
        <p14:creationId xmlns:p14="http://schemas.microsoft.com/office/powerpoint/2010/main" val="3824254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C36138A-D658-EE61-F6D9-A259148F977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Results</a:t>
            </a:r>
          </a:p>
        </p:txBody>
      </p:sp>
      <p:pic>
        <p:nvPicPr>
          <p:cNvPr id="4" name="Content Placeholder 3" descr="A graph with lines and text&#10;&#10;Description automatically generated">
            <a:extLst>
              <a:ext uri="{FF2B5EF4-FFF2-40B4-BE49-F238E27FC236}">
                <a16:creationId xmlns:a16="http://schemas.microsoft.com/office/drawing/2014/main" id="{1CFF3207-A091-2ED2-4491-BFE476935B94}"/>
              </a:ext>
            </a:extLst>
          </p:cNvPr>
          <p:cNvPicPr>
            <a:picLocks noGrp="1" noChangeAspect="1"/>
          </p:cNvPicPr>
          <p:nvPr>
            <p:ph idx="1"/>
          </p:nvPr>
        </p:nvPicPr>
        <p:blipFill>
          <a:blip r:embed="rId2"/>
          <a:stretch>
            <a:fillRect/>
          </a:stretch>
        </p:blipFill>
        <p:spPr>
          <a:xfrm>
            <a:off x="4502428" y="1134825"/>
            <a:ext cx="7225748" cy="4588350"/>
          </a:xfrm>
          <a:prstGeom prst="rect">
            <a:avLst/>
          </a:prstGeom>
        </p:spPr>
      </p:pic>
    </p:spTree>
    <p:extLst>
      <p:ext uri="{BB962C8B-B14F-4D97-AF65-F5344CB8AC3E}">
        <p14:creationId xmlns:p14="http://schemas.microsoft.com/office/powerpoint/2010/main" val="2156745140"/>
      </p:ext>
    </p:extLst>
  </p:cSld>
  <p:clrMapOvr>
    <a:masterClrMapping/>
  </p:clrMapOvr>
</p:sld>
</file>

<file path=ppt/theme/theme1.xml><?xml version="1.0" encoding="utf-8"?>
<a:theme xmlns:a="http://schemas.openxmlformats.org/drawingml/2006/main" name="Office Theme">
  <a:themeElements>
    <a:clrScheme name="Duke Custom 1">
      <a:dk1>
        <a:srgbClr val="000000"/>
      </a:dk1>
      <a:lt1>
        <a:srgbClr val="FFFFFF"/>
      </a:lt1>
      <a:dk2>
        <a:srgbClr val="44546A"/>
      </a:dk2>
      <a:lt2>
        <a:srgbClr val="E7E6E6"/>
      </a:lt2>
      <a:accent1>
        <a:srgbClr val="3154A4"/>
      </a:accent1>
      <a:accent2>
        <a:srgbClr val="FE495B"/>
      </a:accent2>
      <a:accent3>
        <a:srgbClr val="D2CCC1"/>
      </a:accent3>
      <a:accent4>
        <a:srgbClr val="009ADD"/>
      </a:accent4>
      <a:accent5>
        <a:srgbClr val="6AA2B8"/>
      </a:accent5>
      <a:accent6>
        <a:srgbClr val="978B82"/>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r">
          <a:defRPr sz="8800" dirty="0" smtClean="0">
            <a:solidFill>
              <a:srgbClr val="1B8EBA"/>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acb92fd-cebd-4997-9ea9-51b46c178fb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AC6B860DB7CA4386002BF1A0403729" ma:contentTypeVersion="15" ma:contentTypeDescription="Create a new document." ma:contentTypeScope="" ma:versionID="a8ada16ff1cf946bb1ed918ac587b517">
  <xsd:schema xmlns:xsd="http://www.w3.org/2001/XMLSchema" xmlns:xs="http://www.w3.org/2001/XMLSchema" xmlns:p="http://schemas.microsoft.com/office/2006/metadata/properties" xmlns:ns3="dacb92fd-cebd-4997-9ea9-51b46c178fb8" xmlns:ns4="b1bd15d6-e95d-4322-9522-abde53cde47b" targetNamespace="http://schemas.microsoft.com/office/2006/metadata/properties" ma:root="true" ma:fieldsID="d69eb9f60371d77b508aaf5d82744694" ns3:_="" ns4:_="">
    <xsd:import namespace="dacb92fd-cebd-4997-9ea9-51b46c178fb8"/>
    <xsd:import namespace="b1bd15d6-e95d-4322-9522-abde53cde47b"/>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b92fd-cebd-4997-9ea9-51b46c178fb8"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bd15d6-e95d-4322-9522-abde53cde47b"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A890E2-DF28-4EF4-A3F9-5928E524F49A}">
  <ds:schemaRefs>
    <ds:schemaRef ds:uri="http://schemas.microsoft.com/office/infopath/2007/PartnerControls"/>
    <ds:schemaRef ds:uri="b1bd15d6-e95d-4322-9522-abde53cde47b"/>
    <ds:schemaRef ds:uri="http://purl.org/dc/elements/1.1/"/>
    <ds:schemaRef ds:uri="http://www.w3.org/XML/1998/namespace"/>
    <ds:schemaRef ds:uri="http://purl.org/dc/dcmitype/"/>
    <ds:schemaRef ds:uri="http://schemas.openxmlformats.org/package/2006/metadata/core-properties"/>
    <ds:schemaRef ds:uri="http://schemas.microsoft.com/office/2006/documentManagement/types"/>
    <ds:schemaRef ds:uri="dacb92fd-cebd-4997-9ea9-51b46c178fb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44D6B678-7355-411F-80E8-DB7C5B2BB2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b92fd-cebd-4997-9ea9-51b46c178fb8"/>
    <ds:schemaRef ds:uri="b1bd15d6-e95d-4322-9522-abde53cde4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6843EA-94AF-4097-B8CA-8FCEBAA971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Stacked LSTM Stock Price Prediction</vt:lpstr>
      <vt:lpstr>Market Need and Data Insight</vt:lpstr>
      <vt:lpstr>Relevance and Business Impact</vt:lpstr>
      <vt:lpstr>Data Preparation Overview</vt:lpstr>
      <vt:lpstr>Modeling Strategy</vt:lpstr>
      <vt:lpstr>Implementation Overview</vt:lpstr>
      <vt:lpstr>PowerPoint Presentation</vt:lpstr>
      <vt:lpstr>Results and Evaluation</vt:lpstr>
      <vt:lpstr>Results</vt:lpstr>
      <vt:lpstr>Additional Result</vt:lpstr>
      <vt:lpstr>Deployment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Gruen</dc:creator>
  <cp:lastModifiedBy>Terri Duke</cp:lastModifiedBy>
  <cp:revision>292</cp:revision>
  <dcterms:created xsi:type="dcterms:W3CDTF">2017-07-13T12:17:30Z</dcterms:created>
  <dcterms:modified xsi:type="dcterms:W3CDTF">2023-12-11T16:26:07Z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0x01010073AC6B860DB7CA4386002BF1A0403729</vt:lpwstr>
  </property>
</Properties>
</file>